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6"/>
  </p:handoutMasterIdLst>
  <p:sldIdLst>
    <p:sldId id="295" r:id="rId2"/>
    <p:sldId id="274" r:id="rId3"/>
    <p:sldId id="276" r:id="rId4"/>
    <p:sldId id="275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0C0"/>
    <a:srgbClr val="00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54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148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4345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dirty="0"/>
              <a:t>Séance 72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0EEEF311-C20F-B4AC-5F3A-599A8BE7454C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13/08/2025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95DCC22-AD92-5996-8549-814A04E4F9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lang="fr-FR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62E76886-BD7D-9A37-654A-67AB1B71802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grpSp>
        <p:nvGrpSpPr>
          <p:cNvPr id="4" name="Groupe 3">
            <a:extLst>
              <a:ext uri="{FF2B5EF4-FFF2-40B4-BE49-F238E27FC236}">
                <a16:creationId xmlns:a16="http://schemas.microsoft.com/office/drawing/2014/main" id="{75AAB1B8-70BA-F01B-EE75-5C2A91C09AC1}"/>
              </a:ext>
            </a:extLst>
          </p:cNvPr>
          <p:cNvGrpSpPr/>
          <p:nvPr/>
        </p:nvGrpSpPr>
        <p:grpSpPr>
          <a:xfrm>
            <a:off x="0" y="330200"/>
            <a:ext cx="9144000" cy="6527800"/>
            <a:chOff x="0" y="330200"/>
            <a:chExt cx="9144000" cy="6527800"/>
          </a:xfrm>
        </p:grpSpPr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B7AB0DA4-D129-C267-F7DF-56A8D003F93B}"/>
                </a:ext>
              </a:extLst>
            </p:cNvPr>
            <p:cNvSpPr/>
            <p:nvPr/>
          </p:nvSpPr>
          <p:spPr>
            <a:xfrm>
              <a:off x="0" y="330200"/>
              <a:ext cx="9144000" cy="65278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" name="ZoneTexte 5">
              <a:extLst>
                <a:ext uri="{FF2B5EF4-FFF2-40B4-BE49-F238E27FC236}">
                  <a16:creationId xmlns:a16="http://schemas.microsoft.com/office/drawing/2014/main" id="{2B705F02-1C20-CE75-31A3-326B46FD579B}"/>
                </a:ext>
              </a:extLst>
            </p:cNvPr>
            <p:cNvSpPr txBox="1"/>
            <p:nvPr/>
          </p:nvSpPr>
          <p:spPr>
            <a:xfrm>
              <a:off x="2063750" y="3009900"/>
              <a:ext cx="5016500" cy="15081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fr-FR" sz="2800" b="1" dirty="0">
                <a:solidFill>
                  <a:schemeClr val="bg1"/>
                </a:solidFill>
              </a:endParaRPr>
            </a:p>
            <a:p>
              <a:pPr marL="457200" indent="-457200">
                <a:buFont typeface="Wingdings" panose="05000000000000000000" pitchFamily="2" charset="2"/>
                <a:buChar char="è"/>
              </a:pPr>
              <a:r>
                <a:rPr lang="fr-FR" sz="3200" b="1" dirty="0">
                  <a:solidFill>
                    <a:schemeClr val="bg1"/>
                  </a:solidFill>
                </a:rPr>
                <a:t>Je m’entraine à résoudre un problème.</a:t>
              </a:r>
            </a:p>
          </p:txBody>
        </p:sp>
        <p:pic>
          <p:nvPicPr>
            <p:cNvPr id="7" name="Image 6">
              <a:extLst>
                <a:ext uri="{FF2B5EF4-FFF2-40B4-BE49-F238E27FC236}">
                  <a16:creationId xmlns:a16="http://schemas.microsoft.com/office/drawing/2014/main" id="{763D8586-44B6-2F44-AFFB-C5BBD5BF1527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654425" y="571176"/>
              <a:ext cx="1835150" cy="1266164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6282040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3130" y="198220"/>
            <a:ext cx="7886700" cy="759723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fr-FR" dirty="0"/>
              <a:t>Problème en image 6</a:t>
            </a:r>
          </a:p>
        </p:txBody>
      </p:sp>
      <p:sp>
        <p:nvSpPr>
          <p:cNvPr id="3" name="Rectangle : coins arrondis 2">
            <a:extLst>
              <a:ext uri="{FF2B5EF4-FFF2-40B4-BE49-F238E27FC236}">
                <a16:creationId xmlns:a16="http://schemas.microsoft.com/office/drawing/2014/main" id="{6EB8AAD4-2594-8AE2-D795-1242AE370385}"/>
              </a:ext>
            </a:extLst>
          </p:cNvPr>
          <p:cNvSpPr/>
          <p:nvPr/>
        </p:nvSpPr>
        <p:spPr>
          <a:xfrm>
            <a:off x="430580" y="1208797"/>
            <a:ext cx="8066498" cy="5013873"/>
          </a:xfrm>
          <a:prstGeom prst="roundRect">
            <a:avLst>
              <a:gd name="adj" fmla="val 2843"/>
            </a:avLst>
          </a:prstGeom>
          <a:noFill/>
          <a:ln w="57150">
            <a:solidFill>
              <a:srgbClr val="00B0F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36000" tIns="36000" rIns="36000" bIns="3600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fr-FR" sz="1800" kern="100">
              <a:solidFill>
                <a:srgbClr val="000000"/>
              </a:solidFill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1800" kern="100">
                <a:solidFill>
                  <a:srgbClr val="00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fr-FR" sz="1100" kern="10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1800" kern="100">
                <a:solidFill>
                  <a:srgbClr val="00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fr-FR" sz="1100" kern="10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5" name="Zone de texte 2">
            <a:extLst>
              <a:ext uri="{FF2B5EF4-FFF2-40B4-BE49-F238E27FC236}">
                <a16:creationId xmlns:a16="http://schemas.microsoft.com/office/drawing/2014/main" id="{4F2852DE-A6E3-B9FE-1B8C-15B442C6CCEF}"/>
              </a:ext>
            </a:extLst>
          </p:cNvPr>
          <p:cNvSpPr txBox="1"/>
          <p:nvPr/>
        </p:nvSpPr>
        <p:spPr>
          <a:xfrm>
            <a:off x="3859354" y="1273739"/>
            <a:ext cx="4560476" cy="3998905"/>
          </a:xfrm>
          <a:prstGeom prst="rect">
            <a:avLst/>
          </a:prstGeom>
          <a:solidFill>
            <a:schemeClr val="lt1"/>
          </a:solidFill>
          <a:ln w="6350">
            <a:noFill/>
          </a:ln>
        </p:spPr>
        <p:txBody>
          <a:bodyPr rot="0" spcFirstLastPara="0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440"/>
              </a:spcBef>
              <a:spcAft>
                <a:spcPts val="0"/>
              </a:spcAft>
            </a:pPr>
            <a:r>
              <a:rPr lang="fr-FR" sz="3200" spc="-35" dirty="0">
                <a:solidFill>
                  <a:srgbClr val="231F20"/>
                </a:solidFill>
                <a:effectLst/>
                <a:ea typeface="Arial" panose="020B0604020202020204" pitchFamily="34" charset="0"/>
                <a:cs typeface="Times New Roman" panose="02020603050405020304" pitchFamily="18" charset="0"/>
              </a:rPr>
              <a:t>Ce panneau indique qu’un camion n’a pas le droit de passer s’il pèse plus que le nombre de tonnes indiqué. </a:t>
            </a:r>
            <a:r>
              <a:rPr lang="fr-FR" sz="3200" b="1" spc="-35" dirty="0">
                <a:solidFill>
                  <a:srgbClr val="231F20"/>
                </a:solidFill>
                <a:effectLst/>
                <a:ea typeface="Arial" panose="020B0604020202020204" pitchFamily="34" charset="0"/>
                <a:cs typeface="Times New Roman" panose="02020603050405020304" pitchFamily="18" charset="0"/>
              </a:rPr>
              <a:t>Un camion de 27 tonnes peut-il passer ? </a:t>
            </a:r>
            <a:endParaRPr lang="fr-FR" sz="3200" b="1" dirty="0">
              <a:effectLst/>
              <a:ea typeface="Arial" panose="020B0604020202020204" pitchFamily="34" charset="0"/>
              <a:cs typeface="Times New Roman" panose="02020603050405020304" pitchFamily="18" charset="0"/>
            </a:endParaRPr>
          </a:p>
          <a:p>
            <a:endParaRPr lang="fr-FR" sz="1600" dirty="0">
              <a:solidFill>
                <a:srgbClr val="231F20"/>
              </a:solidFill>
              <a:effectLst/>
              <a:ea typeface="Calibri" panose="020F0502020204030204" pitchFamily="34" charset="0"/>
            </a:endParaRPr>
          </a:p>
          <a:p>
            <a:r>
              <a:rPr lang="fr-FR" sz="3200" b="1" dirty="0">
                <a:solidFill>
                  <a:srgbClr val="231F20"/>
                </a:solidFill>
                <a:effectLst/>
                <a:ea typeface="Calibri" panose="020F0502020204030204" pitchFamily="34" charset="0"/>
              </a:rPr>
              <a:t>Un camion de 17 tonnes avec une remorque de 14 tonnes peut-il passer ?</a:t>
            </a:r>
            <a:endParaRPr lang="fr-FR" sz="4800" b="1" kern="1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Organigramme : Connecteur 6">
            <a:extLst>
              <a:ext uri="{FF2B5EF4-FFF2-40B4-BE49-F238E27FC236}">
                <a16:creationId xmlns:a16="http://schemas.microsoft.com/office/drawing/2014/main" id="{F2ECC9E7-1979-899D-0134-79E2D869485F}"/>
              </a:ext>
            </a:extLst>
          </p:cNvPr>
          <p:cNvSpPr/>
          <p:nvPr/>
        </p:nvSpPr>
        <p:spPr>
          <a:xfrm>
            <a:off x="3466951" y="3323330"/>
            <a:ext cx="392403" cy="392403"/>
          </a:xfrm>
          <a:prstGeom prst="flowChartConnector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/>
              <a:t>1</a:t>
            </a:r>
          </a:p>
        </p:txBody>
      </p:sp>
      <p:sp>
        <p:nvSpPr>
          <p:cNvPr id="9" name="Organigramme : Connecteur 8">
            <a:extLst>
              <a:ext uri="{FF2B5EF4-FFF2-40B4-BE49-F238E27FC236}">
                <a16:creationId xmlns:a16="http://schemas.microsoft.com/office/drawing/2014/main" id="{AF60888C-4048-0402-285A-2BAB81554CF3}"/>
              </a:ext>
            </a:extLst>
          </p:cNvPr>
          <p:cNvSpPr/>
          <p:nvPr/>
        </p:nvSpPr>
        <p:spPr>
          <a:xfrm>
            <a:off x="3458781" y="4561115"/>
            <a:ext cx="392403" cy="392403"/>
          </a:xfrm>
          <a:prstGeom prst="flowChartConnector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/>
              <a:t>2</a:t>
            </a:r>
          </a:p>
        </p:txBody>
      </p:sp>
      <p:pic>
        <p:nvPicPr>
          <p:cNvPr id="6" name="Image 5">
            <a:extLst>
              <a:ext uri="{FF2B5EF4-FFF2-40B4-BE49-F238E27FC236}">
                <a16:creationId xmlns:a16="http://schemas.microsoft.com/office/drawing/2014/main" id="{3D77D9A5-D9E7-9420-D4F9-A61465B34DA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2971" y="2360771"/>
            <a:ext cx="2466109" cy="2466109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</p:spTree>
    <p:extLst>
      <p:ext uri="{BB962C8B-B14F-4D97-AF65-F5344CB8AC3E}">
        <p14:creationId xmlns:p14="http://schemas.microsoft.com/office/powerpoint/2010/main" val="8865470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3130" y="198220"/>
            <a:ext cx="7886700" cy="759723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Rectangle : coins arrondis 2">
            <a:extLst>
              <a:ext uri="{FF2B5EF4-FFF2-40B4-BE49-F238E27FC236}">
                <a16:creationId xmlns:a16="http://schemas.microsoft.com/office/drawing/2014/main" id="{6EB8AAD4-2594-8AE2-D795-1242AE370385}"/>
              </a:ext>
            </a:extLst>
          </p:cNvPr>
          <p:cNvSpPr/>
          <p:nvPr/>
        </p:nvSpPr>
        <p:spPr>
          <a:xfrm>
            <a:off x="430580" y="1208797"/>
            <a:ext cx="8066498" cy="5013873"/>
          </a:xfrm>
          <a:prstGeom prst="roundRect">
            <a:avLst>
              <a:gd name="adj" fmla="val 2843"/>
            </a:avLst>
          </a:prstGeom>
          <a:noFill/>
          <a:ln w="57150">
            <a:solidFill>
              <a:srgbClr val="00B0F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36000" tIns="36000" rIns="36000" bIns="3600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fr-FR" sz="1800" kern="100">
              <a:solidFill>
                <a:srgbClr val="000000"/>
              </a:solidFill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1800" kern="100">
                <a:solidFill>
                  <a:srgbClr val="00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fr-FR" sz="1100" kern="10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1800" kern="100">
                <a:solidFill>
                  <a:srgbClr val="00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fr-FR" sz="1100" kern="10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Zone de texte 2">
            <a:extLst>
              <a:ext uri="{FF2B5EF4-FFF2-40B4-BE49-F238E27FC236}">
                <a16:creationId xmlns:a16="http://schemas.microsoft.com/office/drawing/2014/main" id="{7C71B77C-D033-B27D-8A50-3EF259F46740}"/>
              </a:ext>
            </a:extLst>
          </p:cNvPr>
          <p:cNvSpPr txBox="1"/>
          <p:nvPr/>
        </p:nvSpPr>
        <p:spPr>
          <a:xfrm>
            <a:off x="3191482" y="4854785"/>
            <a:ext cx="5380751" cy="1698790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3200" kern="100" dirty="0">
                <a:solidFill>
                  <a:srgbClr val="C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27 est plus petit que 30, donc </a:t>
            </a:r>
            <a:r>
              <a:rPr lang="fr-FR" sz="3200" kern="100" dirty="0">
                <a:solidFill>
                  <a:srgbClr val="C0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le camion peut</a:t>
            </a:r>
            <a:r>
              <a:rPr lang="fr-FR" sz="3200" kern="100" dirty="0">
                <a:solidFill>
                  <a:srgbClr val="C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passer.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3200" kern="100" dirty="0">
                <a:effectLst/>
                <a:latin typeface="Corbel" panose="020B0503020204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fr-FR" sz="3200" kern="1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pic>
        <p:nvPicPr>
          <p:cNvPr id="6" name="Image 5">
            <a:extLst>
              <a:ext uri="{FF2B5EF4-FFF2-40B4-BE49-F238E27FC236}">
                <a16:creationId xmlns:a16="http://schemas.microsoft.com/office/drawing/2014/main" id="{D3C0DCDD-4E82-11DC-2350-52764769DC4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2971" y="2360771"/>
            <a:ext cx="2466109" cy="2466109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sp>
        <p:nvSpPr>
          <p:cNvPr id="19" name="Zone de texte 2">
            <a:extLst>
              <a:ext uri="{FF2B5EF4-FFF2-40B4-BE49-F238E27FC236}">
                <a16:creationId xmlns:a16="http://schemas.microsoft.com/office/drawing/2014/main" id="{89B5AD14-449C-A229-EC89-8A5027D5FBE1}"/>
              </a:ext>
            </a:extLst>
          </p:cNvPr>
          <p:cNvSpPr txBox="1"/>
          <p:nvPr/>
        </p:nvSpPr>
        <p:spPr>
          <a:xfrm>
            <a:off x="3859354" y="1273740"/>
            <a:ext cx="4560476" cy="2988090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ts val="440"/>
              </a:spcBef>
              <a:spcAft>
                <a:spcPts val="0"/>
              </a:spcAft>
            </a:pPr>
            <a:r>
              <a:rPr lang="fr-FR" sz="3200" spc="-35" dirty="0">
                <a:solidFill>
                  <a:srgbClr val="231F20"/>
                </a:solidFill>
                <a:effectLst/>
                <a:ea typeface="Arial" panose="020B0604020202020204" pitchFamily="34" charset="0"/>
                <a:cs typeface="Times New Roman" panose="02020603050405020304" pitchFamily="18" charset="0"/>
              </a:rPr>
              <a:t>Ce panneau indique qu’un camion n’a pas le droit de passer s’il pèse plus que le nombre de tonnes indiqué. </a:t>
            </a:r>
            <a:r>
              <a:rPr lang="fr-FR" sz="3200" b="1" spc="-35" dirty="0">
                <a:solidFill>
                  <a:srgbClr val="231F20"/>
                </a:solidFill>
                <a:effectLst/>
                <a:ea typeface="Arial" panose="020B0604020202020204" pitchFamily="34" charset="0"/>
                <a:cs typeface="Times New Roman" panose="02020603050405020304" pitchFamily="18" charset="0"/>
              </a:rPr>
              <a:t>Un camion de 27 tonnes peut-il passer ? </a:t>
            </a:r>
            <a:endParaRPr lang="fr-FR" sz="3200" b="1" dirty="0">
              <a:effectLst/>
              <a:ea typeface="Arial" panose="020B0604020202020204" pitchFamily="34" charset="0"/>
              <a:cs typeface="Times New Roman" panose="02020603050405020304" pitchFamily="18" charset="0"/>
            </a:endParaRPr>
          </a:p>
          <a:p>
            <a:endParaRPr lang="fr-FR" sz="1600" dirty="0">
              <a:solidFill>
                <a:srgbClr val="231F20"/>
              </a:solidFill>
              <a:effectLst/>
              <a:ea typeface="Calibri" panose="020F0502020204030204" pitchFamily="34" charset="0"/>
            </a:endParaRPr>
          </a:p>
        </p:txBody>
      </p:sp>
      <p:sp>
        <p:nvSpPr>
          <p:cNvPr id="20" name="Organigramme : Connecteur 19">
            <a:extLst>
              <a:ext uri="{FF2B5EF4-FFF2-40B4-BE49-F238E27FC236}">
                <a16:creationId xmlns:a16="http://schemas.microsoft.com/office/drawing/2014/main" id="{15C24813-D83C-D266-2426-47FC150F22F9}"/>
              </a:ext>
            </a:extLst>
          </p:cNvPr>
          <p:cNvSpPr/>
          <p:nvPr/>
        </p:nvSpPr>
        <p:spPr>
          <a:xfrm>
            <a:off x="3466951" y="3338355"/>
            <a:ext cx="392403" cy="392403"/>
          </a:xfrm>
          <a:prstGeom prst="flowChartConnector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/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2770206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3130" y="198220"/>
            <a:ext cx="7886700" cy="759723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Rectangle : coins arrondis 2">
            <a:extLst>
              <a:ext uri="{FF2B5EF4-FFF2-40B4-BE49-F238E27FC236}">
                <a16:creationId xmlns:a16="http://schemas.microsoft.com/office/drawing/2014/main" id="{6EB8AAD4-2594-8AE2-D795-1242AE370385}"/>
              </a:ext>
            </a:extLst>
          </p:cNvPr>
          <p:cNvSpPr/>
          <p:nvPr/>
        </p:nvSpPr>
        <p:spPr>
          <a:xfrm>
            <a:off x="430580" y="1208797"/>
            <a:ext cx="8066498" cy="5013873"/>
          </a:xfrm>
          <a:prstGeom prst="roundRect">
            <a:avLst>
              <a:gd name="adj" fmla="val 2843"/>
            </a:avLst>
          </a:prstGeom>
          <a:noFill/>
          <a:ln w="57150">
            <a:solidFill>
              <a:srgbClr val="00B0F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36000" tIns="36000" rIns="36000" bIns="3600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fr-FR" sz="1800" kern="100">
              <a:solidFill>
                <a:srgbClr val="000000"/>
              </a:solidFill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1800" kern="100">
                <a:solidFill>
                  <a:srgbClr val="00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fr-FR" sz="1100" kern="10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1800" kern="100">
                <a:solidFill>
                  <a:srgbClr val="00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fr-FR" sz="1100" kern="10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Zone de texte 2">
            <a:extLst>
              <a:ext uri="{FF2B5EF4-FFF2-40B4-BE49-F238E27FC236}">
                <a16:creationId xmlns:a16="http://schemas.microsoft.com/office/drawing/2014/main" id="{7C71B77C-D033-B27D-8A50-3EF259F46740}"/>
              </a:ext>
            </a:extLst>
          </p:cNvPr>
          <p:cNvSpPr txBox="1"/>
          <p:nvPr/>
        </p:nvSpPr>
        <p:spPr>
          <a:xfrm>
            <a:off x="3335867" y="3210296"/>
            <a:ext cx="5014622" cy="2433744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3200" kern="100" dirty="0">
                <a:solidFill>
                  <a:srgbClr val="C0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Camion + remorque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3200" kern="100" dirty="0">
                <a:solidFill>
                  <a:srgbClr val="C0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= 17 + 14 </a:t>
            </a:r>
            <a:r>
              <a:rPr lang="fr-FR" sz="3200" kern="100" dirty="0">
                <a:solidFill>
                  <a:srgbClr val="C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= 31 </a:t>
            </a:r>
            <a:endParaRPr lang="fr-FR" sz="3200" kern="100" dirty="0">
              <a:solidFill>
                <a:srgbClr val="C00000"/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3200" kern="100" dirty="0">
                <a:solidFill>
                  <a:srgbClr val="C00000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Cela dépasse 30 tonnes. Le camion ne peut pas passer avec sa remorque. </a:t>
            </a:r>
            <a:endParaRPr lang="fr-FR" sz="3200" kern="100" dirty="0">
              <a:solidFill>
                <a:srgbClr val="C00000"/>
              </a:solidFill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fr-FR" sz="3200" kern="100" dirty="0">
                <a:effectLst/>
                <a:latin typeface="Corbel" panose="020B0503020204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fr-FR" sz="3200" kern="1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pic>
        <p:nvPicPr>
          <p:cNvPr id="6" name="Image 5">
            <a:extLst>
              <a:ext uri="{FF2B5EF4-FFF2-40B4-BE49-F238E27FC236}">
                <a16:creationId xmlns:a16="http://schemas.microsoft.com/office/drawing/2014/main" id="{B2CE0B5B-FCC1-4FD4-8C38-899B8FB8ADB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2971" y="2360771"/>
            <a:ext cx="2466109" cy="2466109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sp>
        <p:nvSpPr>
          <p:cNvPr id="12" name="Zone de texte 2">
            <a:extLst>
              <a:ext uri="{FF2B5EF4-FFF2-40B4-BE49-F238E27FC236}">
                <a16:creationId xmlns:a16="http://schemas.microsoft.com/office/drawing/2014/main" id="{17FDEA29-8FFC-C6BD-FE3B-627FA42709ED}"/>
              </a:ext>
            </a:extLst>
          </p:cNvPr>
          <p:cNvSpPr txBox="1"/>
          <p:nvPr/>
        </p:nvSpPr>
        <p:spPr>
          <a:xfrm>
            <a:off x="3859354" y="1273739"/>
            <a:ext cx="4491135" cy="20475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fr-FR" sz="1600" dirty="0">
              <a:solidFill>
                <a:srgbClr val="231F20"/>
              </a:solidFill>
              <a:effectLst/>
              <a:ea typeface="Calibri" panose="020F0502020204030204" pitchFamily="34" charset="0"/>
            </a:endParaRPr>
          </a:p>
          <a:p>
            <a:r>
              <a:rPr lang="fr-FR" sz="3200" b="1" dirty="0">
                <a:solidFill>
                  <a:srgbClr val="231F20"/>
                </a:solidFill>
                <a:effectLst/>
                <a:ea typeface="Calibri" panose="020F0502020204030204" pitchFamily="34" charset="0"/>
              </a:rPr>
              <a:t>Un camion de 17 tonnes avec une remorque de 14 tonnes peut-il passer ?</a:t>
            </a:r>
            <a:endParaRPr lang="fr-FR" sz="4800" b="1" kern="1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3" name="Organigramme : Connecteur 12">
            <a:extLst>
              <a:ext uri="{FF2B5EF4-FFF2-40B4-BE49-F238E27FC236}">
                <a16:creationId xmlns:a16="http://schemas.microsoft.com/office/drawing/2014/main" id="{9527BE72-1D4B-6D54-5AB3-E652C0BDA7F7}"/>
              </a:ext>
            </a:extLst>
          </p:cNvPr>
          <p:cNvSpPr/>
          <p:nvPr/>
        </p:nvSpPr>
        <p:spPr>
          <a:xfrm>
            <a:off x="3437532" y="1627908"/>
            <a:ext cx="392403" cy="392403"/>
          </a:xfrm>
          <a:prstGeom prst="flowChartConnector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/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9804724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2717</TotalTime>
  <Words>148</Words>
  <Application>Microsoft Office PowerPoint</Application>
  <PresentationFormat>Affichage à l'écran (4:3)</PresentationFormat>
  <Paragraphs>30</Paragraphs>
  <Slides>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6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11" baseType="lpstr">
      <vt:lpstr>Arial</vt:lpstr>
      <vt:lpstr>Calibri</vt:lpstr>
      <vt:lpstr>Calibri Light</vt:lpstr>
      <vt:lpstr>Corbel</vt:lpstr>
      <vt:lpstr>Webdings</vt:lpstr>
      <vt:lpstr>Wingdings</vt:lpstr>
      <vt:lpstr>Thème Office</vt:lpstr>
      <vt:lpstr>Présentation PowerPoint</vt:lpstr>
      <vt:lpstr>Problème en image 6</vt:lpstr>
      <vt:lpstr>Correction</vt:lpstr>
      <vt:lpstr>Correction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Marie DE NICOLO</cp:lastModifiedBy>
  <cp:revision>83</cp:revision>
  <dcterms:created xsi:type="dcterms:W3CDTF">2023-02-07T14:55:57Z</dcterms:created>
  <dcterms:modified xsi:type="dcterms:W3CDTF">2025-08-13T08:54:36Z</dcterms:modified>
</cp:coreProperties>
</file>

<file path=docProps/thumbnail.jpeg>
</file>